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420624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2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96"/>
    <a:srgbClr val="036767"/>
    <a:srgbClr val="67325A"/>
    <a:srgbClr val="3F6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DCAF9ED-07DC-4A11-8D7F-57B35C25682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049" autoAdjust="0"/>
    <p:restoredTop sz="94660"/>
  </p:normalViewPr>
  <p:slideViewPr>
    <p:cSldViewPr snapToGrid="0">
      <p:cViewPr varScale="1">
        <p:scale>
          <a:sx n="24" d="100"/>
          <a:sy n="24" d="100"/>
        </p:scale>
        <p:origin x="1608" y="126"/>
      </p:cViewPr>
      <p:guideLst>
        <p:guide orient="horz" pos="10368"/>
        <p:guide pos="1324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57325" y="1143000"/>
            <a:ext cx="39433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657225" y="14798040"/>
            <a:ext cx="43815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47" name="Rectangle 46"/>
          <p:cNvSpPr/>
          <p:nvPr/>
        </p:nvSpPr>
        <p:spPr>
          <a:xfrm>
            <a:off x="657225" y="23301960"/>
            <a:ext cx="438150" cy="914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58" name="Rectangle 101"/>
          <p:cNvSpPr>
            <a:spLocks noChangeArrowheads="1"/>
          </p:cNvSpPr>
          <p:nvPr userDrawn="1"/>
        </p:nvSpPr>
        <p:spPr bwMode="auto">
          <a:xfrm>
            <a:off x="1" y="32004000"/>
            <a:ext cx="42062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en-US" sz="7258" dirty="0" smtClean="0"/>
              <a:t>`</a:t>
            </a:r>
            <a:endParaRPr lang="en-US" sz="7258" dirty="0"/>
          </a:p>
        </p:txBody>
      </p:sp>
      <p:sp>
        <p:nvSpPr>
          <p:cNvPr id="59" name="Line 112"/>
          <p:cNvSpPr>
            <a:spLocks noChangeShapeType="1"/>
          </p:cNvSpPr>
          <p:nvPr userDrawn="1"/>
        </p:nvSpPr>
        <p:spPr bwMode="white">
          <a:xfrm>
            <a:off x="0" y="32004000"/>
            <a:ext cx="42062400" cy="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7258"/>
          </a:p>
        </p:txBody>
      </p:sp>
      <p:sp>
        <p:nvSpPr>
          <p:cNvPr id="43" name="Rectangle 42"/>
          <p:cNvSpPr/>
          <p:nvPr userDrawn="1"/>
        </p:nvSpPr>
        <p:spPr bwMode="white">
          <a:xfrm>
            <a:off x="28358254" y="6172200"/>
            <a:ext cx="12556193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42" name="Rectangle 41"/>
          <p:cNvSpPr/>
          <p:nvPr userDrawn="1"/>
        </p:nvSpPr>
        <p:spPr bwMode="white">
          <a:xfrm>
            <a:off x="14723026" y="6172200"/>
            <a:ext cx="12556193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41" name="Rectangle 40"/>
          <p:cNvSpPr/>
          <p:nvPr userDrawn="1"/>
        </p:nvSpPr>
        <p:spPr bwMode="white">
          <a:xfrm>
            <a:off x="1070271" y="6172200"/>
            <a:ext cx="12556193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39" name="Rectangle 38"/>
          <p:cNvSpPr/>
          <p:nvPr/>
        </p:nvSpPr>
        <p:spPr>
          <a:xfrm>
            <a:off x="657225" y="6172200"/>
            <a:ext cx="438150" cy="9144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33" name="Rectangle 101"/>
          <p:cNvSpPr>
            <a:spLocks noChangeArrowheads="1"/>
          </p:cNvSpPr>
          <p:nvPr userDrawn="1"/>
        </p:nvSpPr>
        <p:spPr bwMode="auto">
          <a:xfrm>
            <a:off x="1095376" y="3886200"/>
            <a:ext cx="40967025" cy="1600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7258"/>
          </a:p>
        </p:txBody>
      </p:sp>
      <p:sp>
        <p:nvSpPr>
          <p:cNvPr id="6" name="Title 5"/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 userDrawn="1">
            <p:ph type="body" sz="quarter" idx="36"/>
          </p:nvPr>
        </p:nvSpPr>
        <p:spPr bwMode="auto">
          <a:xfrm>
            <a:off x="2117725" y="4083469"/>
            <a:ext cx="34175700" cy="12769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1121663" y="6172200"/>
            <a:ext cx="12500852" cy="914400"/>
          </a:xfrm>
          <a:prstGeom prst="rect">
            <a:avLst/>
          </a:prstGeom>
          <a:solidFill>
            <a:schemeClr val="tx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9" name="Content Placeholder 17"/>
          <p:cNvSpPr>
            <a:spLocks noGrp="1"/>
          </p:cNvSpPr>
          <p:nvPr userDrawn="1">
            <p:ph sz="quarter" idx="24" hasCustomPrompt="1"/>
          </p:nvPr>
        </p:nvSpPr>
        <p:spPr>
          <a:xfrm>
            <a:off x="1125612" y="7086601"/>
            <a:ext cx="12504801" cy="6840825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121663" y="14798040"/>
            <a:ext cx="12504801" cy="914400"/>
          </a:xfrm>
          <a:prstGeom prst="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 userDrawn="1">
            <p:ph sz="quarter" idx="25" hasCustomPrompt="1"/>
          </p:nvPr>
        </p:nvSpPr>
        <p:spPr>
          <a:xfrm>
            <a:off x="1125612" y="15712440"/>
            <a:ext cx="12504801" cy="7440169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1121663" y="23301960"/>
            <a:ext cx="12504801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 userDrawn="1">
            <p:ph sz="quarter" idx="26" hasCustomPrompt="1"/>
          </p:nvPr>
        </p:nvSpPr>
        <p:spPr>
          <a:xfrm>
            <a:off x="1125612" y="24216362"/>
            <a:ext cx="12504801" cy="7263385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14774418" y="6172200"/>
            <a:ext cx="12504801" cy="914400"/>
          </a:xfrm>
          <a:prstGeom prst="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 userDrawn="1">
            <p:ph sz="quarter" idx="27" hasCustomPrompt="1"/>
          </p:nvPr>
        </p:nvSpPr>
        <p:spPr>
          <a:xfrm>
            <a:off x="14774418" y="7086600"/>
            <a:ext cx="12504801" cy="4926126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 userDrawn="1">
            <p:ph sz="quarter" idx="23" hasCustomPrompt="1"/>
          </p:nvPr>
        </p:nvSpPr>
        <p:spPr>
          <a:xfrm>
            <a:off x="14774418" y="12456478"/>
            <a:ext cx="12504801" cy="6172200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57" name="Content Placeholder 17"/>
          <p:cNvSpPr>
            <a:spLocks noGrp="1"/>
          </p:cNvSpPr>
          <p:nvPr>
            <p:ph sz="quarter" idx="37" hasCustomPrompt="1"/>
          </p:nvPr>
        </p:nvSpPr>
        <p:spPr>
          <a:xfrm>
            <a:off x="14774418" y="19072430"/>
            <a:ext cx="12504801" cy="3918814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" name="Text Placeholder 6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14774418" y="23301960"/>
            <a:ext cx="12504801" cy="914400"/>
          </a:xfrm>
          <a:prstGeom prst="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 userDrawn="1">
            <p:ph sz="quarter" idx="30" hasCustomPrompt="1"/>
          </p:nvPr>
        </p:nvSpPr>
        <p:spPr>
          <a:xfrm>
            <a:off x="14774418" y="24216361"/>
            <a:ext cx="12504801" cy="7260336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28409646" y="6172200"/>
            <a:ext cx="12504801" cy="914400"/>
          </a:xfrm>
          <a:prstGeom prst="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 userDrawn="1">
            <p:ph sz="quarter" idx="32" hasCustomPrompt="1"/>
          </p:nvPr>
        </p:nvSpPr>
        <p:spPr>
          <a:xfrm>
            <a:off x="28409646" y="7086600"/>
            <a:ext cx="12504801" cy="7315200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 userDrawn="1">
            <p:ph sz="quarter" idx="33" hasCustomPrompt="1"/>
          </p:nvPr>
        </p:nvSpPr>
        <p:spPr>
          <a:xfrm>
            <a:off x="28409646" y="15251886"/>
            <a:ext cx="12504801" cy="7315200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28409646" y="23301960"/>
            <a:ext cx="12504801" cy="914400"/>
          </a:xfrm>
          <a:prstGeom prst="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 userDrawn="1">
            <p:ph sz="quarter" idx="35" hasCustomPrompt="1"/>
          </p:nvPr>
        </p:nvSpPr>
        <p:spPr>
          <a:xfrm>
            <a:off x="28409646" y="24216361"/>
            <a:ext cx="12504801" cy="7260336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32" name="Instructions"/>
          <p:cNvSpPr/>
          <p:nvPr userDrawn="1"/>
        </p:nvSpPr>
        <p:spPr>
          <a:xfrm>
            <a:off x="42456735" y="-1"/>
            <a:ext cx="11928634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t"/>
          <a:lstStyle/>
          <a:p>
            <a:pPr lvl="0">
              <a:spcBef>
                <a:spcPts val="1200"/>
              </a:spcBef>
            </a:pPr>
            <a:r>
              <a:rPr sz="9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 lvl="0">
              <a:spcBef>
                <a:spcPts val="1200"/>
              </a:spcBef>
            </a:pP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48” wide by 36” high. It’s designed to be printed on a large-format printer.</a:t>
            </a:r>
          </a:p>
          <a:p>
            <a:pPr lvl="0">
              <a:spcBef>
                <a:spcPts val="300"/>
              </a:spcBef>
            </a:pPr>
            <a:endParaRPr sz="60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200"/>
              </a:spcBef>
            </a:pPr>
            <a:r>
              <a:rPr sz="88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 lvl="0">
              <a:spcBef>
                <a:spcPts val="12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placeholders in this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poster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are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formatted for you.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 the placeholders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text, or c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lick an icon to add a table, chart, SmartArt graphic, picture or multimedia file.</a:t>
            </a:r>
          </a:p>
          <a:p>
            <a:pPr lvl="0">
              <a:spcBef>
                <a:spcPts val="2400"/>
              </a:spcBef>
            </a:pP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add or remove bullet points from text, just click the Bullets button on the Home tab.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more placeholders for titles,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content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or body text, just make a copy of what you need and drag it into place. PowerPoint’s Smart Guides will help you align it with everything else.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Want to use your own pictures instead of ours? No problem! Just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right-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picture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and choose Change Picture. Maintain the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proportion of pictures as you r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esize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by dragging a corner.</a:t>
            </a:r>
            <a:endParaRPr sz="66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Line 115"/>
          <p:cNvSpPr>
            <a:spLocks noChangeShapeType="1"/>
          </p:cNvSpPr>
          <p:nvPr/>
        </p:nvSpPr>
        <p:spPr bwMode="white">
          <a:xfrm>
            <a:off x="1095375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7258"/>
          </a:p>
        </p:txBody>
      </p:sp>
      <p:sp>
        <p:nvSpPr>
          <p:cNvPr id="48" name="Line 115"/>
          <p:cNvSpPr>
            <a:spLocks noChangeShapeType="1"/>
          </p:cNvSpPr>
          <p:nvPr/>
        </p:nvSpPr>
        <p:spPr bwMode="white">
          <a:xfrm>
            <a:off x="1095375" y="2330196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7258"/>
          </a:p>
        </p:txBody>
      </p:sp>
      <p:sp>
        <p:nvSpPr>
          <p:cNvPr id="49" name="Rectangle 48"/>
          <p:cNvSpPr/>
          <p:nvPr userDrawn="1"/>
        </p:nvSpPr>
        <p:spPr>
          <a:xfrm>
            <a:off x="14305699" y="6172200"/>
            <a:ext cx="438150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50" name="Line 115"/>
          <p:cNvSpPr>
            <a:spLocks noChangeShapeType="1"/>
          </p:cNvSpPr>
          <p:nvPr userDrawn="1"/>
        </p:nvSpPr>
        <p:spPr bwMode="white">
          <a:xfrm>
            <a:off x="14746177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7258"/>
          </a:p>
        </p:txBody>
      </p:sp>
      <p:sp>
        <p:nvSpPr>
          <p:cNvPr id="51" name="Rectangle 50"/>
          <p:cNvSpPr/>
          <p:nvPr userDrawn="1"/>
        </p:nvSpPr>
        <p:spPr>
          <a:xfrm>
            <a:off x="27924760" y="6172200"/>
            <a:ext cx="43815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52" name="Line 115"/>
          <p:cNvSpPr>
            <a:spLocks noChangeShapeType="1"/>
          </p:cNvSpPr>
          <p:nvPr userDrawn="1"/>
        </p:nvSpPr>
        <p:spPr bwMode="white">
          <a:xfrm>
            <a:off x="28362910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7258"/>
          </a:p>
        </p:txBody>
      </p:sp>
      <p:sp>
        <p:nvSpPr>
          <p:cNvPr id="53" name="Rectangle 52"/>
          <p:cNvSpPr/>
          <p:nvPr userDrawn="1"/>
        </p:nvSpPr>
        <p:spPr>
          <a:xfrm>
            <a:off x="27927681" y="23298912"/>
            <a:ext cx="43815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54" name="Line 115"/>
          <p:cNvSpPr>
            <a:spLocks noChangeShapeType="1"/>
          </p:cNvSpPr>
          <p:nvPr userDrawn="1"/>
        </p:nvSpPr>
        <p:spPr bwMode="white">
          <a:xfrm>
            <a:off x="28362910" y="23298912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7258"/>
          </a:p>
        </p:txBody>
      </p:sp>
      <p:sp>
        <p:nvSpPr>
          <p:cNvPr id="55" name="Rectangle 54"/>
          <p:cNvSpPr/>
          <p:nvPr userDrawn="1"/>
        </p:nvSpPr>
        <p:spPr>
          <a:xfrm>
            <a:off x="14309979" y="23298912"/>
            <a:ext cx="43815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 dirty="0"/>
          </a:p>
        </p:txBody>
      </p:sp>
      <p:sp>
        <p:nvSpPr>
          <p:cNvPr id="56" name="Line 115"/>
          <p:cNvSpPr>
            <a:spLocks noChangeShapeType="1"/>
          </p:cNvSpPr>
          <p:nvPr userDrawn="1"/>
        </p:nvSpPr>
        <p:spPr bwMode="white">
          <a:xfrm>
            <a:off x="14748129" y="23298912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7258"/>
          </a:p>
        </p:txBody>
      </p:sp>
      <p:sp>
        <p:nvSpPr>
          <p:cNvPr id="3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46" name="Line 115"/>
          <p:cNvSpPr>
            <a:spLocks noChangeShapeType="1"/>
          </p:cNvSpPr>
          <p:nvPr/>
        </p:nvSpPr>
        <p:spPr bwMode="white">
          <a:xfrm>
            <a:off x="1095375" y="1479804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7258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8786">
          <p15:clr>
            <a:srgbClr val="A4A3A4"/>
          </p15:clr>
        </p15:guide>
        <p15:guide id="2" pos="17710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4"/>
          <p:cNvSpPr>
            <a:spLocks noChangeArrowheads="1"/>
          </p:cNvSpPr>
          <p:nvPr userDrawn="1"/>
        </p:nvSpPr>
        <p:spPr bwMode="auto">
          <a:xfrm flipH="1">
            <a:off x="657225" y="0"/>
            <a:ext cx="438150" cy="3886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7258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1095374" y="0"/>
            <a:ext cx="40967025" cy="3886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2117725" y="1219260"/>
            <a:ext cx="34175700" cy="2514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4100" y="6019800"/>
            <a:ext cx="297942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5375" y="32114698"/>
            <a:ext cx="946404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59415" y="32114698"/>
            <a:ext cx="2094357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502985" y="32114698"/>
            <a:ext cx="946404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 bwMode="white">
          <a:xfrm>
            <a:off x="1095375" y="0"/>
            <a:ext cx="40967025" cy="5513832"/>
            <a:chOff x="1143000" y="0"/>
            <a:chExt cx="42748200" cy="5513832"/>
          </a:xfrm>
        </p:grpSpPr>
        <p:sp>
          <p:nvSpPr>
            <p:cNvPr id="9" name="Line 112"/>
            <p:cNvSpPr>
              <a:spLocks noChangeShapeType="1"/>
            </p:cNvSpPr>
            <p:nvPr userDrawn="1"/>
          </p:nvSpPr>
          <p:spPr bwMode="white">
            <a:xfrm>
              <a:off x="1143000" y="3899217"/>
              <a:ext cx="427482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7258"/>
            </a:p>
          </p:txBody>
        </p:sp>
        <p:sp>
          <p:nvSpPr>
            <p:cNvPr id="10" name="Line 115"/>
            <p:cNvSpPr>
              <a:spLocks noChangeShapeType="1"/>
            </p:cNvSpPr>
            <p:nvPr userDrawn="1"/>
          </p:nvSpPr>
          <p:spPr bwMode="white">
            <a:xfrm>
              <a:off x="1143000" y="0"/>
              <a:ext cx="0" cy="5513832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7258"/>
            </a:p>
          </p:txBody>
        </p:sp>
        <p:sp>
          <p:nvSpPr>
            <p:cNvPr id="11" name="Line 112"/>
            <p:cNvSpPr>
              <a:spLocks noChangeShapeType="1"/>
            </p:cNvSpPr>
            <p:nvPr userDrawn="1"/>
          </p:nvSpPr>
          <p:spPr bwMode="white">
            <a:xfrm>
              <a:off x="1143000" y="5486400"/>
              <a:ext cx="427482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7258"/>
            </a:p>
          </p:txBody>
        </p:sp>
      </p:grp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8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690">
          <p15:clr>
            <a:srgbClr val="A4A3A4"/>
          </p15:clr>
        </p15:guide>
        <p15:guide id="3" pos="25806">
          <p15:clr>
            <a:srgbClr val="A4A3A4"/>
          </p15:clr>
        </p15:guide>
        <p15:guide id="4" pos="13248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84525" y="613616"/>
            <a:ext cx="34175700" cy="2514540"/>
          </a:xfrm>
        </p:spPr>
        <p:txBody>
          <a:bodyPr>
            <a:noAutofit/>
          </a:bodyPr>
          <a:lstStyle/>
          <a:p>
            <a:pPr algn="ctr"/>
            <a:r>
              <a:rPr lang="en-US" sz="7000" dirty="0" smtClean="0">
                <a:solidFill>
                  <a:srgbClr val="005596"/>
                </a:solidFill>
              </a:rPr>
              <a:t>Behavior Rating Inventory of Executive Function (</a:t>
            </a:r>
            <a:r>
              <a:rPr lang="en-US" sz="7000" dirty="0" smtClean="0">
                <a:solidFill>
                  <a:srgbClr val="005596"/>
                </a:solidFill>
              </a:rPr>
              <a:t>BRIEF2</a:t>
            </a:r>
            <a:r>
              <a:rPr lang="en-US" sz="7000" dirty="0" smtClean="0">
                <a:solidFill>
                  <a:srgbClr val="005596"/>
                </a:solidFill>
              </a:rPr>
              <a:t>): </a:t>
            </a:r>
            <a:r>
              <a:rPr lang="en-US" sz="7000" dirty="0" smtClean="0">
                <a:solidFill>
                  <a:srgbClr val="005596"/>
                </a:solidFill>
              </a:rPr>
              <a:t/>
            </a:r>
            <a:br>
              <a:rPr lang="en-US" sz="7000" dirty="0" smtClean="0">
                <a:solidFill>
                  <a:srgbClr val="005596"/>
                </a:solidFill>
              </a:rPr>
            </a:br>
            <a:r>
              <a:rPr lang="en-US" sz="7000" dirty="0" smtClean="0">
                <a:solidFill>
                  <a:srgbClr val="005596"/>
                </a:solidFill>
              </a:rPr>
              <a:t>Analyzing </a:t>
            </a:r>
            <a:r>
              <a:rPr lang="en-US" sz="7000" dirty="0" smtClean="0">
                <a:solidFill>
                  <a:srgbClr val="005596"/>
                </a:solidFill>
              </a:rPr>
              <a:t>and Interpreting Ratings from Multiple Raters </a:t>
            </a:r>
            <a:r>
              <a:rPr lang="en-US" sz="7000" dirty="0">
                <a:solidFill>
                  <a:srgbClr val="005596"/>
                </a:solidFill>
              </a:rPr>
              <a:t/>
            </a:r>
            <a:br>
              <a:rPr lang="en-US" sz="7000" dirty="0">
                <a:solidFill>
                  <a:srgbClr val="005596"/>
                </a:solidFill>
              </a:rPr>
            </a:br>
            <a:endParaRPr lang="en-US" sz="7000" dirty="0">
              <a:solidFill>
                <a:srgbClr val="005596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95300" y="2823347"/>
            <a:ext cx="14020799" cy="935774"/>
          </a:xfrm>
          <a:solidFill>
            <a:srgbClr val="005596"/>
          </a:solidFill>
        </p:spPr>
        <p:txBody>
          <a:bodyPr/>
          <a:lstStyle/>
          <a:p>
            <a:pPr algn="ctr"/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4"/>
          </p:nvPr>
        </p:nvSpPr>
        <p:spPr>
          <a:xfrm>
            <a:off x="455974" y="3818141"/>
            <a:ext cx="14020798" cy="8480128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005596"/>
                </a:solidFill>
              </a:rPr>
              <a:t>The Behavior Rating Inventory of Executive Function, Second </a:t>
            </a:r>
            <a:r>
              <a:rPr lang="en-US" sz="3200" dirty="0" smtClean="0">
                <a:solidFill>
                  <a:srgbClr val="005596"/>
                </a:solidFill>
              </a:rPr>
              <a:t> Edition </a:t>
            </a:r>
            <a:r>
              <a:rPr lang="en-US" sz="3200" dirty="0">
                <a:solidFill>
                  <a:srgbClr val="005596"/>
                </a:solidFill>
              </a:rPr>
              <a:t>(</a:t>
            </a:r>
            <a:r>
              <a:rPr lang="en-US" sz="3200" dirty="0" smtClean="0">
                <a:solidFill>
                  <a:srgbClr val="005596"/>
                </a:solidFill>
              </a:rPr>
              <a:t>BRIEF2</a:t>
            </a:r>
            <a:r>
              <a:rPr lang="en-US" sz="3200" dirty="0">
                <a:solidFill>
                  <a:srgbClr val="005596"/>
                </a:solidFill>
              </a:rPr>
              <a:t>) is the first revision of the BRIEF, originally published in 2000 (Gioia, Isquith, Guy &amp; </a:t>
            </a:r>
            <a:r>
              <a:rPr lang="en-US" sz="3200" dirty="0" err="1">
                <a:solidFill>
                  <a:srgbClr val="005596"/>
                </a:solidFill>
              </a:rPr>
              <a:t>Kenworthy</a:t>
            </a:r>
            <a:r>
              <a:rPr lang="en-US" sz="3200" dirty="0">
                <a:solidFill>
                  <a:srgbClr val="005596"/>
                </a:solidFill>
              </a:rPr>
              <a:t>, 2000</a:t>
            </a:r>
            <a:r>
              <a:rPr lang="en-US" sz="3200" dirty="0" smtClean="0">
                <a:solidFill>
                  <a:srgbClr val="005596"/>
                </a:solidFill>
              </a:rPr>
              <a:t>).</a:t>
            </a:r>
          </a:p>
          <a:p>
            <a:r>
              <a:rPr lang="en-US" sz="3200" dirty="0" smtClean="0">
                <a:solidFill>
                  <a:srgbClr val="005596"/>
                </a:solidFill>
              </a:rPr>
              <a:t>It is a parent, teacher and self-report rating scale designed to assess </a:t>
            </a:r>
            <a:r>
              <a:rPr lang="en-US" sz="3200" dirty="0">
                <a:solidFill>
                  <a:srgbClr val="005596"/>
                </a:solidFill>
              </a:rPr>
              <a:t>everyday behaviors associated with executive functions in the home and school environments. </a:t>
            </a:r>
            <a:endParaRPr lang="en-US" sz="3200" dirty="0" smtClean="0">
              <a:solidFill>
                <a:srgbClr val="005596"/>
              </a:solidFill>
            </a:endParaRPr>
          </a:p>
          <a:p>
            <a:r>
              <a:rPr lang="en-US" sz="3200" dirty="0" smtClean="0">
                <a:solidFill>
                  <a:srgbClr val="005596"/>
                </a:solidFill>
              </a:rPr>
              <a:t>The BRIEF2 scales are combined to form three indexes (Behavior Regulation, Emotion Regulation, Cognitive Regulation) and one overall composite (Global Executive Composite).</a:t>
            </a:r>
          </a:p>
          <a:p>
            <a:r>
              <a:rPr lang="en-US" sz="3200" dirty="0" smtClean="0">
                <a:solidFill>
                  <a:srgbClr val="005596"/>
                </a:solidFill>
              </a:rPr>
              <a:t>The </a:t>
            </a:r>
            <a:r>
              <a:rPr lang="en-US" sz="3200" dirty="0">
                <a:solidFill>
                  <a:srgbClr val="005596"/>
                </a:solidFill>
              </a:rPr>
              <a:t>majority of items are parallel across forms. </a:t>
            </a:r>
          </a:p>
          <a:p>
            <a:r>
              <a:rPr lang="en-US" sz="3200" b="1" dirty="0" smtClean="0">
                <a:solidFill>
                  <a:srgbClr val="005596"/>
                </a:solidFill>
              </a:rPr>
              <a:t>Objective</a:t>
            </a:r>
            <a:r>
              <a:rPr lang="en-US" sz="3200" b="1" dirty="0">
                <a:solidFill>
                  <a:srgbClr val="005596"/>
                </a:solidFill>
              </a:rPr>
              <a:t>: </a:t>
            </a:r>
            <a:r>
              <a:rPr lang="en-US" sz="3200" dirty="0">
                <a:solidFill>
                  <a:srgbClr val="005596"/>
                </a:solidFill>
              </a:rPr>
              <a:t> </a:t>
            </a:r>
            <a:r>
              <a:rPr lang="en-US" sz="3200" dirty="0" smtClean="0">
                <a:solidFill>
                  <a:srgbClr val="005596"/>
                </a:solidFill>
              </a:rPr>
              <a:t>We examined </a:t>
            </a:r>
            <a:r>
              <a:rPr lang="en-US" sz="3200" dirty="0">
                <a:solidFill>
                  <a:srgbClr val="005596"/>
                </a:solidFill>
              </a:rPr>
              <a:t>interrater reliability </a:t>
            </a:r>
            <a:r>
              <a:rPr lang="en-US" sz="3200" dirty="0" smtClean="0">
                <a:solidFill>
                  <a:srgbClr val="005596"/>
                </a:solidFill>
              </a:rPr>
              <a:t>of the BRIEF2 among interrater </a:t>
            </a:r>
            <a:r>
              <a:rPr lang="en-US" sz="3200" dirty="0">
                <a:solidFill>
                  <a:srgbClr val="005596"/>
                </a:solidFill>
              </a:rPr>
              <a:t>dyad </a:t>
            </a:r>
            <a:r>
              <a:rPr lang="en-US" sz="3200" dirty="0" smtClean="0">
                <a:solidFill>
                  <a:srgbClr val="005596"/>
                </a:solidFill>
              </a:rPr>
              <a:t>samples of both typically developing (TD) children and children with clinical and developmental disorders (i.e., autism spectrum disorder, attention-deficit hyperactivity disorder, learning disorder).</a:t>
            </a:r>
            <a:endParaRPr lang="en-US" sz="32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495300" y="12375325"/>
            <a:ext cx="14020799" cy="985604"/>
          </a:xfrm>
          <a:solidFill>
            <a:srgbClr val="005596"/>
          </a:solidFill>
        </p:spPr>
        <p:txBody>
          <a:bodyPr vert="horz" lIns="365760" tIns="45720" rIns="91440" bIns="45720" rtlCol="0" anchor="ctr">
            <a:noAutofit/>
          </a:bodyPr>
          <a:lstStyle/>
          <a:p>
            <a:pPr algn="ctr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9"/>
          </p:nvPr>
        </p:nvSpPr>
        <p:spPr>
          <a:xfrm>
            <a:off x="14981872" y="2812133"/>
            <a:ext cx="26439479" cy="1005466"/>
          </a:xfrm>
          <a:solidFill>
            <a:srgbClr val="005596"/>
          </a:solidFill>
        </p:spPr>
        <p:txBody>
          <a:bodyPr vert="horz" lIns="365760" tIns="45720" rIns="91440" bIns="45720" rtlCol="0" anchor="ctr">
            <a:noAutofit/>
          </a:bodyPr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36"/>
          </p:nvPr>
        </p:nvSpPr>
        <p:spPr>
          <a:xfrm>
            <a:off x="2982436" y="1751932"/>
            <a:ext cx="34175700" cy="1276992"/>
          </a:xfrm>
        </p:spPr>
        <p:txBody>
          <a:bodyPr/>
          <a:lstStyle/>
          <a:p>
            <a:pPr algn="ctr"/>
            <a:r>
              <a:rPr lang="en-US" sz="3500" dirty="0">
                <a:solidFill>
                  <a:srgbClr val="005596"/>
                </a:solidFill>
              </a:rPr>
              <a:t>Melissa A. </a:t>
            </a:r>
            <a:r>
              <a:rPr lang="en-US" sz="3500" dirty="0" smtClean="0">
                <a:solidFill>
                  <a:srgbClr val="005596"/>
                </a:solidFill>
              </a:rPr>
              <a:t>Messer</a:t>
            </a:r>
            <a:r>
              <a:rPr lang="en-US" sz="3500" baseline="30000" dirty="0" smtClean="0">
                <a:solidFill>
                  <a:srgbClr val="005596"/>
                </a:solidFill>
              </a:rPr>
              <a:t>1</a:t>
            </a:r>
            <a:r>
              <a:rPr lang="en-US" sz="3500" dirty="0" smtClean="0">
                <a:solidFill>
                  <a:srgbClr val="005596"/>
                </a:solidFill>
              </a:rPr>
              <a:t>, MHS, Jennifer A. Greene</a:t>
            </a:r>
            <a:r>
              <a:rPr lang="en-US" sz="3500" baseline="30000" dirty="0" smtClean="0">
                <a:solidFill>
                  <a:srgbClr val="005596"/>
                </a:solidFill>
              </a:rPr>
              <a:t>1</a:t>
            </a:r>
            <a:r>
              <a:rPr lang="en-US" sz="3500" dirty="0" smtClean="0">
                <a:solidFill>
                  <a:srgbClr val="005596"/>
                </a:solidFill>
              </a:rPr>
              <a:t>, MSPH, Peter K. Isquith</a:t>
            </a:r>
            <a:r>
              <a:rPr lang="en-US" sz="3500" baseline="30000" dirty="0" smtClean="0">
                <a:solidFill>
                  <a:srgbClr val="005596"/>
                </a:solidFill>
              </a:rPr>
              <a:t>2</a:t>
            </a:r>
            <a:r>
              <a:rPr lang="en-US" sz="3500" dirty="0" smtClean="0">
                <a:solidFill>
                  <a:srgbClr val="005596"/>
                </a:solidFill>
              </a:rPr>
              <a:t>, PhD, Gerard Gioia</a:t>
            </a:r>
            <a:r>
              <a:rPr lang="en-US" sz="3500" baseline="30000" dirty="0" smtClean="0">
                <a:solidFill>
                  <a:srgbClr val="005596"/>
                </a:solidFill>
              </a:rPr>
              <a:t>3</a:t>
            </a:r>
            <a:r>
              <a:rPr lang="en-US" sz="3500" dirty="0" smtClean="0">
                <a:solidFill>
                  <a:srgbClr val="005596"/>
                </a:solidFill>
              </a:rPr>
              <a:t>, PhD, Lauren </a:t>
            </a:r>
            <a:r>
              <a:rPr lang="en-US" sz="3500" dirty="0" err="1" smtClean="0">
                <a:solidFill>
                  <a:srgbClr val="005596"/>
                </a:solidFill>
              </a:rPr>
              <a:t>Kenworthy</a:t>
            </a:r>
            <a:r>
              <a:rPr lang="en-US" sz="3500" dirty="0" smtClean="0">
                <a:solidFill>
                  <a:srgbClr val="005596"/>
                </a:solidFill>
              </a:rPr>
              <a:t>, PhD, and Steven Guy, PhD</a:t>
            </a:r>
            <a:endParaRPr lang="en-US" sz="3500" dirty="0">
              <a:solidFill>
                <a:srgbClr val="005596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5026631" y="3840509"/>
            <a:ext cx="26484238" cy="23883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rgbClr val="005596"/>
                </a:solidFill>
              </a:rPr>
              <a:t>The correlations </a:t>
            </a:r>
            <a:r>
              <a:rPr lang="en-US" sz="3400" dirty="0">
                <a:solidFill>
                  <a:srgbClr val="005596"/>
                </a:solidFill>
              </a:rPr>
              <a:t>between raters are </a:t>
            </a:r>
            <a:r>
              <a:rPr lang="en-US" sz="3400" dirty="0" smtClean="0">
                <a:solidFill>
                  <a:srgbClr val="005596"/>
                </a:solidFill>
              </a:rPr>
              <a:t>moderate </a:t>
            </a:r>
            <a:r>
              <a:rPr lang="en-US" sz="3400" dirty="0">
                <a:solidFill>
                  <a:srgbClr val="005596"/>
                </a:solidFill>
              </a:rPr>
              <a:t>to strong for </a:t>
            </a:r>
            <a:r>
              <a:rPr lang="en-US" sz="3400" dirty="0" smtClean="0">
                <a:solidFill>
                  <a:srgbClr val="005596"/>
                </a:solidFill>
              </a:rPr>
              <a:t>TD children </a:t>
            </a:r>
            <a:r>
              <a:rPr lang="en-US" sz="3400" dirty="0">
                <a:solidFill>
                  <a:srgbClr val="005596"/>
                </a:solidFill>
              </a:rPr>
              <a:t>and low to moderate for clinical </a:t>
            </a:r>
            <a:r>
              <a:rPr lang="en-US" sz="3400" dirty="0" smtClean="0">
                <a:solidFill>
                  <a:srgbClr val="005596"/>
                </a:solidFill>
              </a:rPr>
              <a:t>groups.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400" dirty="0" smtClean="0">
              <a:solidFill>
                <a:srgbClr val="00559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rgbClr val="005596"/>
                </a:solidFill>
              </a:rPr>
              <a:t>Parent/Parent</a:t>
            </a:r>
            <a:r>
              <a:rPr lang="en-US" sz="3400" dirty="0">
                <a:solidFill>
                  <a:srgbClr val="005596"/>
                </a:solidFill>
              </a:rPr>
              <a:t>, Parent/Teacher, and Parent/Self raters had the strongest correlations in the </a:t>
            </a:r>
            <a:r>
              <a:rPr lang="en-US" sz="3400" dirty="0" smtClean="0">
                <a:solidFill>
                  <a:srgbClr val="005596"/>
                </a:solidFill>
              </a:rPr>
              <a:t>TD sample</a:t>
            </a:r>
            <a:r>
              <a:rPr lang="en-US" sz="3400" dirty="0">
                <a:solidFill>
                  <a:srgbClr val="005596"/>
                </a:solidFill>
              </a:rPr>
              <a:t>. </a:t>
            </a:r>
            <a:endParaRPr lang="en-US" sz="3400" dirty="0" smtClean="0">
              <a:solidFill>
                <a:srgbClr val="00559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400" dirty="0">
              <a:solidFill>
                <a:srgbClr val="00559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005596"/>
                </a:solidFill>
              </a:rPr>
              <a:t>Teacher/Teacher, Parent/Parent raters had moderate correlations in the clinical sample</a:t>
            </a:r>
            <a:r>
              <a:rPr lang="en-US" sz="3400" dirty="0" smtClean="0">
                <a:solidFill>
                  <a:srgbClr val="005596"/>
                </a:solidFill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400" dirty="0">
              <a:solidFill>
                <a:srgbClr val="00559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005596"/>
                </a:solidFill>
              </a:rPr>
              <a:t>The mean differences between BRIEF2 scores are relatively small</a:t>
            </a:r>
            <a:r>
              <a:rPr lang="en-US" sz="3400" dirty="0" smtClean="0">
                <a:solidFill>
                  <a:srgbClr val="005596"/>
                </a:solidFill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400" dirty="0" smtClean="0">
              <a:solidFill>
                <a:srgbClr val="00559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005596"/>
                </a:solidFill>
              </a:rPr>
              <a:t>E</a:t>
            </a:r>
            <a:r>
              <a:rPr lang="en-US" sz="3400" dirty="0" smtClean="0">
                <a:solidFill>
                  <a:srgbClr val="005596"/>
                </a:solidFill>
              </a:rPr>
              <a:t>ffect sizes ranged from .03 to .21 in the typically developing sample and from .00 to .33 in the clinical sample, indicating very small differences between raters.</a:t>
            </a:r>
            <a:endParaRPr lang="en-US" sz="3400" dirty="0">
              <a:solidFill>
                <a:srgbClr val="00559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rgbClr val="005596"/>
              </a:solidFill>
            </a:endParaRPr>
          </a:p>
          <a:p>
            <a:endParaRPr lang="en-US" sz="3200" dirty="0" smtClean="0">
              <a:solidFill>
                <a:srgbClr val="005596"/>
              </a:solidFill>
            </a:endParaRPr>
          </a:p>
          <a:p>
            <a:endParaRPr lang="en-US" sz="3200" dirty="0">
              <a:solidFill>
                <a:srgbClr val="005596"/>
              </a:solidFill>
            </a:endParaRPr>
          </a:p>
          <a:p>
            <a:endParaRPr lang="en-US" sz="3200" dirty="0" smtClean="0">
              <a:solidFill>
                <a:srgbClr val="005596"/>
              </a:solidFill>
            </a:endParaRPr>
          </a:p>
          <a:p>
            <a:endParaRPr lang="en-US" sz="3200" dirty="0">
              <a:solidFill>
                <a:srgbClr val="005596"/>
              </a:solidFill>
            </a:endParaRPr>
          </a:p>
          <a:p>
            <a:endParaRPr lang="en-US" sz="3200" dirty="0" smtClean="0">
              <a:solidFill>
                <a:srgbClr val="005596"/>
              </a:solidFill>
            </a:endParaRPr>
          </a:p>
          <a:p>
            <a:endParaRPr lang="en-US" sz="3200" dirty="0">
              <a:solidFill>
                <a:srgbClr val="005596"/>
              </a:solidFill>
            </a:endParaRPr>
          </a:p>
          <a:p>
            <a:endParaRPr lang="en-US" sz="3200" dirty="0" smtClean="0">
              <a:solidFill>
                <a:srgbClr val="005596"/>
              </a:solidFill>
            </a:endParaRPr>
          </a:p>
          <a:p>
            <a:endParaRPr lang="en-US" sz="3200" dirty="0">
              <a:solidFill>
                <a:srgbClr val="005596"/>
              </a:solidFill>
            </a:endParaRPr>
          </a:p>
          <a:p>
            <a:endParaRPr lang="en-US" sz="3200" dirty="0" smtClean="0">
              <a:solidFill>
                <a:srgbClr val="005596"/>
              </a:solidFill>
            </a:endParaRPr>
          </a:p>
          <a:p>
            <a:endParaRPr lang="en-US" sz="3200" dirty="0">
              <a:solidFill>
                <a:srgbClr val="005596"/>
              </a:solidFill>
            </a:endParaRPr>
          </a:p>
          <a:p>
            <a:endParaRPr lang="en-US" sz="3200" dirty="0" smtClean="0">
              <a:solidFill>
                <a:srgbClr val="005596"/>
              </a:solidFill>
            </a:endParaRPr>
          </a:p>
          <a:p>
            <a:endParaRPr lang="en-US" sz="3200" dirty="0">
              <a:solidFill>
                <a:srgbClr val="005596"/>
              </a:solidFill>
            </a:endParaRPr>
          </a:p>
          <a:p>
            <a:endParaRPr lang="en-US" sz="3200" dirty="0" smtClean="0">
              <a:solidFill>
                <a:srgbClr val="005596"/>
              </a:solidFill>
            </a:endParaRPr>
          </a:p>
          <a:p>
            <a:endParaRPr lang="en-US" sz="3200" dirty="0">
              <a:solidFill>
                <a:srgbClr val="005596"/>
              </a:solidFill>
            </a:endParaRPr>
          </a:p>
          <a:p>
            <a:endParaRPr lang="en-US" sz="3200" dirty="0" smtClean="0">
              <a:solidFill>
                <a:srgbClr val="005596"/>
              </a:solidFill>
            </a:endParaRPr>
          </a:p>
          <a:p>
            <a:endParaRPr lang="en-US" sz="3200" dirty="0">
              <a:solidFill>
                <a:srgbClr val="005596"/>
              </a:solidFill>
            </a:endParaRPr>
          </a:p>
          <a:p>
            <a:endParaRPr lang="en-US" sz="3200" dirty="0" smtClean="0">
              <a:solidFill>
                <a:srgbClr val="005596"/>
              </a:solidFill>
            </a:endParaRPr>
          </a:p>
          <a:p>
            <a:endParaRPr lang="en-US" sz="3200" dirty="0">
              <a:solidFill>
                <a:srgbClr val="005596"/>
              </a:solidFill>
            </a:endParaRPr>
          </a:p>
          <a:p>
            <a:endParaRPr lang="en-US" sz="3200" dirty="0" smtClean="0">
              <a:solidFill>
                <a:srgbClr val="005596"/>
              </a:solidFill>
            </a:endParaRPr>
          </a:p>
          <a:p>
            <a:endParaRPr lang="en-US" sz="3200" dirty="0">
              <a:solidFill>
                <a:srgbClr val="005596"/>
              </a:solidFill>
            </a:endParaRPr>
          </a:p>
          <a:p>
            <a:endParaRPr lang="en-US" sz="3200" dirty="0" smtClean="0">
              <a:solidFill>
                <a:srgbClr val="005596"/>
              </a:solidFill>
            </a:endParaRPr>
          </a:p>
          <a:p>
            <a:endParaRPr lang="en-US" sz="3200" dirty="0">
              <a:solidFill>
                <a:srgbClr val="005596"/>
              </a:solidFill>
            </a:endParaRPr>
          </a:p>
          <a:p>
            <a:endParaRPr lang="en-US" sz="3200" dirty="0" smtClean="0">
              <a:solidFill>
                <a:srgbClr val="005596"/>
              </a:solidFill>
            </a:endParaRPr>
          </a:p>
          <a:p>
            <a:endParaRPr lang="en-US" sz="3200" dirty="0" smtClean="0">
              <a:solidFill>
                <a:srgbClr val="00559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005596"/>
                </a:solidFill>
              </a:rPr>
              <a:t>For parent and teacher ratings, </a:t>
            </a:r>
            <a:r>
              <a:rPr lang="en-US" sz="3400" dirty="0" smtClean="0">
                <a:solidFill>
                  <a:srgbClr val="005596"/>
                </a:solidFill>
              </a:rPr>
              <a:t>53-59</a:t>
            </a:r>
            <a:r>
              <a:rPr lang="en-US" sz="3400" dirty="0">
                <a:solidFill>
                  <a:srgbClr val="005596"/>
                </a:solidFill>
              </a:rPr>
              <a:t>% of cases reported </a:t>
            </a:r>
            <a:r>
              <a:rPr lang="en-US" sz="3400" dirty="0" smtClean="0">
                <a:solidFill>
                  <a:srgbClr val="005596"/>
                </a:solidFill>
              </a:rPr>
              <a:t>scores within</a:t>
            </a:r>
          </a:p>
          <a:p>
            <a:r>
              <a:rPr lang="en-US" sz="3400" dirty="0" smtClean="0">
                <a:solidFill>
                  <a:srgbClr val="005596"/>
                </a:solidFill>
              </a:rPr>
              <a:t>10 </a:t>
            </a:r>
            <a:r>
              <a:rPr lang="en-US" sz="3400" i="1" dirty="0">
                <a:solidFill>
                  <a:srgbClr val="005596"/>
                </a:solidFill>
              </a:rPr>
              <a:t>T</a:t>
            </a:r>
            <a:r>
              <a:rPr lang="en-US" sz="3400" dirty="0">
                <a:solidFill>
                  <a:srgbClr val="005596"/>
                </a:solidFill>
              </a:rPr>
              <a:t>-score points</a:t>
            </a:r>
            <a:r>
              <a:rPr lang="en-US" sz="3400" dirty="0" smtClean="0">
                <a:solidFill>
                  <a:srgbClr val="005596"/>
                </a:solidFill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400" dirty="0">
              <a:solidFill>
                <a:srgbClr val="00559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005596"/>
                </a:solidFill>
              </a:rPr>
              <a:t>As expected the agreement of the </a:t>
            </a:r>
            <a:r>
              <a:rPr lang="en-US" sz="3400" dirty="0" smtClean="0">
                <a:solidFill>
                  <a:srgbClr val="005596"/>
                </a:solidFill>
              </a:rPr>
              <a:t>Parent–Parent </a:t>
            </a:r>
            <a:r>
              <a:rPr lang="en-US" sz="3400" dirty="0">
                <a:solidFill>
                  <a:srgbClr val="005596"/>
                </a:solidFill>
              </a:rPr>
              <a:t>sample was higher, with </a:t>
            </a:r>
            <a:endParaRPr lang="en-US" sz="3400" dirty="0" smtClean="0">
              <a:solidFill>
                <a:srgbClr val="005596"/>
              </a:solidFill>
            </a:endParaRPr>
          </a:p>
          <a:p>
            <a:r>
              <a:rPr lang="en-US" sz="3400" dirty="0" smtClean="0">
                <a:solidFill>
                  <a:srgbClr val="005596"/>
                </a:solidFill>
              </a:rPr>
              <a:t>67-76</a:t>
            </a:r>
            <a:r>
              <a:rPr lang="en-US" sz="3400" dirty="0">
                <a:solidFill>
                  <a:srgbClr val="005596"/>
                </a:solidFill>
              </a:rPr>
              <a:t>% of being within 10 </a:t>
            </a:r>
            <a:r>
              <a:rPr lang="en-US" sz="3400" i="1" dirty="0">
                <a:solidFill>
                  <a:srgbClr val="005596"/>
                </a:solidFill>
              </a:rPr>
              <a:t>T</a:t>
            </a:r>
            <a:r>
              <a:rPr lang="en-US" sz="3400" dirty="0">
                <a:solidFill>
                  <a:srgbClr val="005596"/>
                </a:solidFill>
              </a:rPr>
              <a:t>-score </a:t>
            </a:r>
            <a:r>
              <a:rPr lang="en-US" sz="3400" dirty="0" smtClean="0">
                <a:solidFill>
                  <a:srgbClr val="005596"/>
                </a:solidFill>
              </a:rPr>
              <a:t>points.</a:t>
            </a:r>
          </a:p>
          <a:p>
            <a:endParaRPr lang="en-US" sz="3400" dirty="0">
              <a:solidFill>
                <a:srgbClr val="00559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rgbClr val="005596"/>
                </a:solidFill>
              </a:rPr>
              <a:t>Agreement </a:t>
            </a:r>
            <a:r>
              <a:rPr lang="en-US" sz="3400" dirty="0">
                <a:solidFill>
                  <a:srgbClr val="005596"/>
                </a:solidFill>
              </a:rPr>
              <a:t>in the Teacher–Teacher sample was even higher, </a:t>
            </a:r>
            <a:r>
              <a:rPr lang="en-US" sz="3400" dirty="0" smtClean="0">
                <a:solidFill>
                  <a:srgbClr val="005596"/>
                </a:solidFill>
              </a:rPr>
              <a:t>with 70-76%</a:t>
            </a:r>
          </a:p>
          <a:p>
            <a:r>
              <a:rPr lang="en-US" sz="3400" dirty="0" smtClean="0">
                <a:solidFill>
                  <a:srgbClr val="005596"/>
                </a:solidFill>
              </a:rPr>
              <a:t>of </a:t>
            </a:r>
            <a:r>
              <a:rPr lang="en-US" sz="3400" dirty="0">
                <a:solidFill>
                  <a:srgbClr val="005596"/>
                </a:solidFill>
              </a:rPr>
              <a:t>cases bring within 10 </a:t>
            </a:r>
            <a:r>
              <a:rPr lang="en-US" sz="3400" i="1" dirty="0">
                <a:solidFill>
                  <a:srgbClr val="005596"/>
                </a:solidFill>
              </a:rPr>
              <a:t>T</a:t>
            </a:r>
            <a:r>
              <a:rPr lang="en-US" sz="3400" dirty="0">
                <a:solidFill>
                  <a:srgbClr val="005596"/>
                </a:solidFill>
              </a:rPr>
              <a:t>-score points of each other. </a:t>
            </a:r>
            <a:endParaRPr lang="en-US" sz="3400" dirty="0" smtClean="0">
              <a:solidFill>
                <a:srgbClr val="005596"/>
              </a:solidFill>
            </a:endParaRPr>
          </a:p>
          <a:p>
            <a:endParaRPr lang="en-US" sz="3400" dirty="0">
              <a:solidFill>
                <a:srgbClr val="00559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005596"/>
                </a:solidFill>
              </a:rPr>
              <a:t>Agreement within 10 </a:t>
            </a:r>
            <a:r>
              <a:rPr lang="en-US" sz="3400" i="1" dirty="0">
                <a:solidFill>
                  <a:srgbClr val="005596"/>
                </a:solidFill>
              </a:rPr>
              <a:t>T</a:t>
            </a:r>
            <a:r>
              <a:rPr lang="en-US" sz="3400" dirty="0">
                <a:solidFill>
                  <a:srgbClr val="005596"/>
                </a:solidFill>
              </a:rPr>
              <a:t>-score points for adolescents when compared to parents and teachers ratings was </a:t>
            </a:r>
            <a:r>
              <a:rPr lang="en-US" sz="3400" dirty="0" smtClean="0">
                <a:solidFill>
                  <a:srgbClr val="005596"/>
                </a:solidFill>
              </a:rPr>
              <a:t>59-63</a:t>
            </a:r>
            <a:r>
              <a:rPr lang="en-US" sz="3400" dirty="0">
                <a:solidFill>
                  <a:srgbClr val="005596"/>
                </a:solidFill>
              </a:rPr>
              <a:t>% and </a:t>
            </a:r>
            <a:r>
              <a:rPr lang="en-US" sz="3400" dirty="0" smtClean="0">
                <a:solidFill>
                  <a:srgbClr val="005596"/>
                </a:solidFill>
              </a:rPr>
              <a:t>52-59</a:t>
            </a:r>
            <a:r>
              <a:rPr lang="en-US" sz="3400" dirty="0">
                <a:solidFill>
                  <a:srgbClr val="005596"/>
                </a:solidFill>
              </a:rPr>
              <a:t>% of cases, respectively. 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93270" y="13589528"/>
            <a:ext cx="13866090" cy="1092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5596"/>
                </a:solidFill>
              </a:rPr>
              <a:t>Participants:  </a:t>
            </a:r>
            <a:r>
              <a:rPr lang="en-US" sz="3200" dirty="0" smtClean="0">
                <a:solidFill>
                  <a:srgbClr val="005596"/>
                </a:solidFill>
              </a:rPr>
              <a:t>Reliability </a:t>
            </a:r>
            <a:r>
              <a:rPr lang="en-US" sz="3200" dirty="0">
                <a:solidFill>
                  <a:srgbClr val="005596"/>
                </a:solidFill>
              </a:rPr>
              <a:t>was assessed </a:t>
            </a:r>
            <a:r>
              <a:rPr lang="en-US" sz="3200" dirty="0" smtClean="0">
                <a:solidFill>
                  <a:srgbClr val="005596"/>
                </a:solidFill>
              </a:rPr>
              <a:t>within five dyads: Parent/Teacher</a:t>
            </a:r>
            <a:r>
              <a:rPr lang="en-US" sz="3200" dirty="0">
                <a:solidFill>
                  <a:srgbClr val="005596"/>
                </a:solidFill>
              </a:rPr>
              <a:t>, Parent/Self-Report, Teacher/Self-Report, Parent/Parent </a:t>
            </a:r>
            <a:r>
              <a:rPr lang="en-US" sz="3200" dirty="0" smtClean="0">
                <a:solidFill>
                  <a:srgbClr val="005596"/>
                </a:solidFill>
              </a:rPr>
              <a:t>&amp; Teacher/Teacher.</a:t>
            </a:r>
          </a:p>
          <a:p>
            <a:endParaRPr lang="en-US" sz="3200" dirty="0">
              <a:solidFill>
                <a:srgbClr val="005596"/>
              </a:solidFill>
            </a:endParaRPr>
          </a:p>
          <a:p>
            <a:endParaRPr lang="en-US" sz="3200" dirty="0">
              <a:solidFill>
                <a:srgbClr val="00559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rgbClr val="00559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559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rgbClr val="00559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rgbClr val="00559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559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rgbClr val="00559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559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rgbClr val="005596"/>
              </a:solidFill>
            </a:endParaRPr>
          </a:p>
          <a:p>
            <a:endParaRPr lang="en-US" sz="3200" dirty="0" smtClean="0">
              <a:solidFill>
                <a:srgbClr val="005596"/>
              </a:solidFill>
            </a:endParaRPr>
          </a:p>
          <a:p>
            <a:endParaRPr lang="en-US" sz="3200" dirty="0">
              <a:solidFill>
                <a:srgbClr val="005596"/>
              </a:solidFill>
            </a:endParaRPr>
          </a:p>
          <a:p>
            <a:endParaRPr lang="en-US" sz="3200" dirty="0">
              <a:solidFill>
                <a:srgbClr val="005596"/>
              </a:solidFill>
            </a:endParaRPr>
          </a:p>
          <a:p>
            <a:endParaRPr lang="en-US" sz="3200" b="1" dirty="0" smtClean="0">
              <a:solidFill>
                <a:srgbClr val="005596"/>
              </a:solidFill>
            </a:endParaRPr>
          </a:p>
          <a:p>
            <a:r>
              <a:rPr lang="en-US" sz="3200" b="1" dirty="0" smtClean="0">
                <a:solidFill>
                  <a:srgbClr val="005596"/>
                </a:solidFill>
              </a:rPr>
              <a:t>Methods:  C</a:t>
            </a:r>
            <a:r>
              <a:rPr lang="en-US" sz="3200" dirty="0" smtClean="0">
                <a:solidFill>
                  <a:srgbClr val="005596"/>
                </a:solidFill>
              </a:rPr>
              <a:t>orrelations</a:t>
            </a:r>
            <a:r>
              <a:rPr lang="en-US" sz="3200" dirty="0">
                <a:solidFill>
                  <a:srgbClr val="005596"/>
                </a:solidFill>
              </a:rPr>
              <a:t>, mean </a:t>
            </a:r>
            <a:r>
              <a:rPr lang="en-US" sz="3200" dirty="0" smtClean="0">
                <a:solidFill>
                  <a:srgbClr val="005596"/>
                </a:solidFill>
              </a:rPr>
              <a:t>differences &amp; effect sizes for each index were examined. </a:t>
            </a:r>
            <a:endParaRPr lang="en-US" sz="3200" dirty="0">
              <a:solidFill>
                <a:srgbClr val="00559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5596"/>
                </a:solidFill>
              </a:rPr>
              <a:t>Effect size, Cohen’s </a:t>
            </a:r>
            <a:r>
              <a:rPr lang="en-US" sz="3200" i="1" dirty="0" smtClean="0">
                <a:solidFill>
                  <a:srgbClr val="005596"/>
                </a:solidFill>
              </a:rPr>
              <a:t>d</a:t>
            </a:r>
            <a:r>
              <a:rPr lang="en-US" sz="3200" dirty="0" smtClean="0">
                <a:solidFill>
                  <a:srgbClr val="005596"/>
                </a:solidFill>
              </a:rPr>
              <a:t>, was calculated based on the mean difference and pooled standard deviation for each pair’s index scores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5596"/>
                </a:solidFill>
              </a:rPr>
              <a:t>In </a:t>
            </a:r>
            <a:r>
              <a:rPr lang="en-US" sz="3200" dirty="0">
                <a:solidFill>
                  <a:srgbClr val="005596"/>
                </a:solidFill>
              </a:rPr>
              <a:t>addition, p</a:t>
            </a:r>
            <a:r>
              <a:rPr lang="en-US" sz="3200" dirty="0" smtClean="0">
                <a:solidFill>
                  <a:srgbClr val="005596"/>
                </a:solidFill>
              </a:rPr>
              <a:t>ercentages </a:t>
            </a:r>
            <a:r>
              <a:rPr lang="en-US" sz="3200" dirty="0">
                <a:solidFill>
                  <a:srgbClr val="005596"/>
                </a:solidFill>
              </a:rPr>
              <a:t>of these samples that obtained various </a:t>
            </a:r>
            <a:r>
              <a:rPr lang="en-US" sz="3200" i="1" dirty="0">
                <a:solidFill>
                  <a:srgbClr val="005596"/>
                </a:solidFill>
              </a:rPr>
              <a:t>T</a:t>
            </a:r>
            <a:r>
              <a:rPr lang="en-US" sz="3200" dirty="0">
                <a:solidFill>
                  <a:srgbClr val="005596"/>
                </a:solidFill>
              </a:rPr>
              <a:t>-Score differences on the Index scores and GEC score were calculated</a:t>
            </a:r>
            <a:r>
              <a:rPr lang="en-US" sz="3200" dirty="0" smtClean="0">
                <a:solidFill>
                  <a:srgbClr val="005596"/>
                </a:solidFill>
              </a:rPr>
              <a:t>.</a:t>
            </a:r>
            <a:endParaRPr lang="en-US" sz="3200" dirty="0">
              <a:solidFill>
                <a:srgbClr val="005596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95298" y="20524727"/>
            <a:ext cx="124450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smtClean="0">
                <a:solidFill>
                  <a:srgbClr val="005596"/>
                </a:solidFill>
              </a:rPr>
              <a:t>Note. </a:t>
            </a:r>
            <a:r>
              <a:rPr lang="en-US" sz="2000" dirty="0" smtClean="0">
                <a:solidFill>
                  <a:srgbClr val="005596"/>
                </a:solidFill>
              </a:rPr>
              <a:t>C = clinical sample; TD = typically developing sample</a:t>
            </a:r>
            <a:endParaRPr lang="en-US" sz="2000" dirty="0">
              <a:solidFill>
                <a:srgbClr val="005596"/>
              </a:solidFill>
            </a:endParaRPr>
          </a:p>
        </p:txBody>
      </p:sp>
      <p:sp>
        <p:nvSpPr>
          <p:cNvPr id="32" name="Text Placeholder 20"/>
          <p:cNvSpPr>
            <a:spLocks noGrp="1"/>
          </p:cNvSpPr>
          <p:nvPr>
            <p:ph type="body" sz="quarter" idx="34"/>
          </p:nvPr>
        </p:nvSpPr>
        <p:spPr>
          <a:xfrm>
            <a:off x="14981872" y="27231081"/>
            <a:ext cx="26484238" cy="985779"/>
          </a:xfrm>
          <a:solidFill>
            <a:srgbClr val="005596"/>
          </a:solidFill>
        </p:spPr>
        <p:txBody>
          <a:bodyPr vert="horz" lIns="365760" tIns="45720" rIns="91440" bIns="45720" rtlCol="0" anchor="ctr">
            <a:noAutofit/>
          </a:bodyPr>
          <a:lstStyle/>
          <a:p>
            <a:pPr algn="ctr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5026631" y="28285733"/>
            <a:ext cx="2639472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5596"/>
                </a:solidFill>
              </a:rPr>
              <a:t>Pairs of raters with similar perspectives, namely</a:t>
            </a:r>
            <a:r>
              <a:rPr lang="en-US" sz="3200">
                <a:solidFill>
                  <a:srgbClr val="005596"/>
                </a:solidFill>
              </a:rPr>
              <a:t>, </a:t>
            </a:r>
            <a:r>
              <a:rPr lang="en-US" sz="3200" smtClean="0">
                <a:solidFill>
                  <a:srgbClr val="005596"/>
                </a:solidFill>
              </a:rPr>
              <a:t>Parent–Parent </a:t>
            </a:r>
            <a:r>
              <a:rPr lang="en-US" sz="3200">
                <a:solidFill>
                  <a:srgbClr val="005596"/>
                </a:solidFill>
              </a:rPr>
              <a:t>and </a:t>
            </a:r>
            <a:r>
              <a:rPr lang="en-US" sz="3200" smtClean="0">
                <a:solidFill>
                  <a:srgbClr val="005596"/>
                </a:solidFill>
              </a:rPr>
              <a:t>Teacher–Teacher</a:t>
            </a:r>
            <a:r>
              <a:rPr lang="en-US" sz="3200" dirty="0">
                <a:solidFill>
                  <a:srgbClr val="005596"/>
                </a:solidFill>
              </a:rPr>
              <a:t>, tend to be </a:t>
            </a:r>
            <a:r>
              <a:rPr lang="en-US" sz="3200" dirty="0" smtClean="0">
                <a:solidFill>
                  <a:srgbClr val="005596"/>
                </a:solidFill>
              </a:rPr>
              <a:t>correlated </a:t>
            </a:r>
            <a:r>
              <a:rPr lang="en-US" sz="3200" dirty="0">
                <a:solidFill>
                  <a:srgbClr val="005596"/>
                </a:solidFill>
              </a:rPr>
              <a:t>more highly than raters who see the child from </a:t>
            </a:r>
            <a:r>
              <a:rPr lang="en-US" sz="3200" dirty="0" smtClean="0">
                <a:solidFill>
                  <a:srgbClr val="005596"/>
                </a:solidFill>
              </a:rPr>
              <a:t>different perspectives.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rgbClr val="00559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5596"/>
                </a:solidFill>
              </a:rPr>
              <a:t>The </a:t>
            </a:r>
            <a:r>
              <a:rPr lang="en-US" sz="3200" dirty="0">
                <a:solidFill>
                  <a:srgbClr val="005596"/>
                </a:solidFill>
              </a:rPr>
              <a:t>lowest correlations were seen between adolescent and either parents or </a:t>
            </a:r>
            <a:r>
              <a:rPr lang="en-US" sz="3200" dirty="0" smtClean="0">
                <a:solidFill>
                  <a:srgbClr val="005596"/>
                </a:solidFill>
              </a:rPr>
              <a:t>teachers.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rgbClr val="00559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5596"/>
                </a:solidFill>
              </a:rPr>
              <a:t>Gathering </a:t>
            </a:r>
            <a:r>
              <a:rPr lang="en-US" sz="3200" dirty="0">
                <a:solidFill>
                  <a:srgbClr val="005596"/>
                </a:solidFill>
              </a:rPr>
              <a:t>multiple perspectives in the assessment of a child’s functioning provides a more comprehensive set of </a:t>
            </a:r>
            <a:r>
              <a:rPr lang="en-US" sz="3200" dirty="0" smtClean="0">
                <a:solidFill>
                  <a:srgbClr val="005596"/>
                </a:solidFill>
              </a:rPr>
              <a:t>data.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rgbClr val="00559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5596"/>
                </a:solidFill>
              </a:rPr>
              <a:t>An </a:t>
            </a:r>
            <a:r>
              <a:rPr lang="en-US" sz="3200" dirty="0">
                <a:solidFill>
                  <a:srgbClr val="005596"/>
                </a:solidFill>
              </a:rPr>
              <a:t>interpretive strategy that includes comparison of dyads or triads of raters’ views is desirable. </a:t>
            </a:r>
            <a:endParaRPr lang="en-US" sz="3200" dirty="0" smtClean="0">
              <a:solidFill>
                <a:srgbClr val="005596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7197807" y="32507430"/>
            <a:ext cx="148645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aseline="30000" dirty="0">
                <a:solidFill>
                  <a:srgbClr val="005596"/>
                </a:solidFill>
              </a:rPr>
              <a:t>1</a:t>
            </a:r>
            <a:r>
              <a:rPr lang="en-US" sz="2000" dirty="0">
                <a:solidFill>
                  <a:srgbClr val="005596"/>
                </a:solidFill>
              </a:rPr>
              <a:t>Psychological Assessment </a:t>
            </a:r>
            <a:r>
              <a:rPr lang="en-US" sz="2000" dirty="0" smtClean="0">
                <a:solidFill>
                  <a:srgbClr val="005596"/>
                </a:solidFill>
              </a:rPr>
              <a:t>Resources; </a:t>
            </a:r>
            <a:r>
              <a:rPr lang="en-US" sz="2000" baseline="30000" dirty="0" smtClean="0">
                <a:solidFill>
                  <a:srgbClr val="005596"/>
                </a:solidFill>
              </a:rPr>
              <a:t>2</a:t>
            </a:r>
            <a:r>
              <a:rPr lang="en-US" sz="2000" dirty="0" smtClean="0">
                <a:solidFill>
                  <a:srgbClr val="005596"/>
                </a:solidFill>
              </a:rPr>
              <a:t>Geisel School of Medicine at Dartmouth College; </a:t>
            </a:r>
            <a:r>
              <a:rPr lang="en-US" sz="2000" baseline="30000" dirty="0" smtClean="0">
                <a:solidFill>
                  <a:srgbClr val="005596"/>
                </a:solidFill>
              </a:rPr>
              <a:t>3</a:t>
            </a:r>
            <a:r>
              <a:rPr lang="en-US" sz="2000" dirty="0" smtClean="0">
                <a:solidFill>
                  <a:srgbClr val="005596"/>
                </a:solidFill>
              </a:rPr>
              <a:t>Children’s National Medical Center</a:t>
            </a:r>
            <a:endParaRPr lang="en-US" sz="2000" dirty="0">
              <a:solidFill>
                <a:srgbClr val="00559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2645" y="-243368"/>
            <a:ext cx="6458706" cy="345187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712" y="549284"/>
            <a:ext cx="3681153" cy="1664472"/>
          </a:xfrm>
          <a:prstGeom prst="rect">
            <a:avLst/>
          </a:prstGeom>
        </p:spPr>
      </p:pic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419521"/>
              </p:ext>
            </p:extLst>
          </p:nvPr>
        </p:nvGraphicFramePr>
        <p:xfrm>
          <a:off x="15203662" y="9507750"/>
          <a:ext cx="8368774" cy="105890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194860"/>
                <a:gridCol w="211051"/>
                <a:gridCol w="1321314"/>
                <a:gridCol w="1532366"/>
                <a:gridCol w="1532366"/>
                <a:gridCol w="1532367"/>
                <a:gridCol w="44450"/>
              </a:tblGrid>
              <a:tr h="486661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Correlations between Dyad</a:t>
                      </a:r>
                      <a:r>
                        <a:rPr lang="en-US" sz="3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Scores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</a:tr>
              <a:tr h="48666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Sample Pair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BRI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ERI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CRI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GEC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</a:tr>
              <a:tr h="601499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Parent/Parent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70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Clinical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.63*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.61*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.57*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.56*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70471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TD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.75*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.73*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.88*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.86*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810802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</a:rPr>
                        <a:t>Teacher/Teacher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336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Clinical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.70**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.52**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.58**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.62**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67115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TD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.45**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.27**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.47**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.45**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620816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</a:rPr>
                        <a:t>Parent/Teacher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6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Clinical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.45**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.32**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.36**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.30**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73222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TD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.72**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.60**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.70**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.72**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536923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Parent/Self-Report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8725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Clinical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.33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.28*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.35*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.25*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73222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TD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.62*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.59*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.74*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.71*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610082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smtClean="0">
                          <a:solidFill>
                            <a:srgbClr val="005596"/>
                          </a:solidFill>
                          <a:effectLst/>
                        </a:rPr>
                        <a:t>Teacher/Self-Report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2081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Clinical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.24*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.14*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.20*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.13*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73222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TD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.51*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.42*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.62*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.57*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180950"/>
              </p:ext>
            </p:extLst>
          </p:nvPr>
        </p:nvGraphicFramePr>
        <p:xfrm>
          <a:off x="30150735" y="21284063"/>
          <a:ext cx="9521273" cy="432405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391809"/>
                <a:gridCol w="1532365"/>
                <a:gridCol w="1532366"/>
                <a:gridCol w="1532366"/>
                <a:gridCol w="1532367"/>
              </a:tblGrid>
              <a:tr h="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Percentages</a:t>
                      </a:r>
                      <a:r>
                        <a:rPr lang="en-US" sz="3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of Dyad </a:t>
                      </a:r>
                      <a:r>
                        <a:rPr lang="en-US" sz="3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Scores within 10</a:t>
                      </a:r>
                      <a:r>
                        <a:rPr lang="en-US" sz="3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3200" b="1" i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</a:t>
                      </a:r>
                      <a:r>
                        <a:rPr lang="en-US" sz="3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-Score Points (Clinical Samples only)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</a:tr>
              <a:tr h="486661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Sample Pair</a:t>
                      </a:r>
                      <a:endParaRPr lang="en-US" sz="32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BRI</a:t>
                      </a:r>
                      <a:endParaRPr lang="en-US" sz="32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solidFill>
                            <a:srgbClr val="005596"/>
                          </a:solidFill>
                          <a:effectLst/>
                        </a:rPr>
                        <a:t>ERI</a:t>
                      </a:r>
                      <a:endParaRPr lang="en-US" sz="32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solidFill>
                            <a:srgbClr val="005596"/>
                          </a:solidFill>
                          <a:effectLst/>
                        </a:rPr>
                        <a:t>CRI</a:t>
                      </a:r>
                      <a:endParaRPr lang="en-US" sz="32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u="none" strike="noStrike" dirty="0">
                          <a:solidFill>
                            <a:srgbClr val="005596"/>
                          </a:solidFill>
                          <a:effectLst/>
                        </a:rPr>
                        <a:t>GEC</a:t>
                      </a:r>
                      <a:endParaRPr lang="en-US" sz="32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70480">
                <a:tc>
                  <a:txBody>
                    <a:bodyPr/>
                    <a:lstStyle/>
                    <a:p>
                      <a:pPr marL="0" marR="0" indent="0" algn="l" defTabSz="438912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Parent/Parent</a:t>
                      </a:r>
                      <a:endParaRPr lang="en-US" sz="2800" b="1" i="0" u="none" strike="noStrike" dirty="0" smtClean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68%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67%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75%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76%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503365">
                <a:tc>
                  <a:txBody>
                    <a:bodyPr/>
                    <a:lstStyle/>
                    <a:p>
                      <a:pPr marL="0" marR="0" indent="0" algn="l" defTabSz="438912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Teacher/Teacher</a:t>
                      </a:r>
                      <a:endParaRPr lang="en-US" sz="2800" b="1" i="0" u="none" strike="noStrike" dirty="0" smtClean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72%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73%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70%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76%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560040">
                <a:tc>
                  <a:txBody>
                    <a:bodyPr/>
                    <a:lstStyle/>
                    <a:p>
                      <a:pPr marL="0" marR="0" indent="0" algn="l" defTabSz="438912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Parent/Teacher</a:t>
                      </a:r>
                      <a:endParaRPr lang="en-US" sz="2800" b="1" i="0" u="none" strike="noStrike" dirty="0" smtClean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55%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53%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59%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57%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587259">
                <a:tc>
                  <a:txBody>
                    <a:bodyPr/>
                    <a:lstStyle/>
                    <a:p>
                      <a:pPr marL="0" marR="0" indent="0" algn="l" defTabSz="438912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Parent/Self-Report</a:t>
                      </a:r>
                      <a:endParaRPr lang="en-US" sz="2800" b="1" i="0" u="none" strike="noStrike" dirty="0" smtClean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63%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59%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59%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62%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620816">
                <a:tc>
                  <a:txBody>
                    <a:bodyPr/>
                    <a:lstStyle/>
                    <a:p>
                      <a:pPr marL="0" marR="0" indent="0" algn="l" defTabSz="438912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Teacher/Self-Report</a:t>
                      </a:r>
                      <a:endParaRPr lang="en-US" sz="2800" b="1" i="0" u="none" strike="noStrike" dirty="0" smtClean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59%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52%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55%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57%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836030"/>
              </p:ext>
            </p:extLst>
          </p:nvPr>
        </p:nvGraphicFramePr>
        <p:xfrm>
          <a:off x="24149426" y="9476411"/>
          <a:ext cx="17085283" cy="1148240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86287"/>
                <a:gridCol w="1778314"/>
                <a:gridCol w="1444882"/>
                <a:gridCol w="333433"/>
                <a:gridCol w="1778315"/>
                <a:gridCol w="1778315"/>
                <a:gridCol w="1778315"/>
                <a:gridCol w="1778315"/>
                <a:gridCol w="1778315"/>
                <a:gridCol w="1800432"/>
                <a:gridCol w="50360"/>
              </a:tblGrid>
              <a:tr h="49645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Mean Differences and Effect Sizes for Dyad</a:t>
                      </a:r>
                      <a:r>
                        <a:rPr lang="en-US" sz="3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Scores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</a:tr>
              <a:tr h="345339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3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Sample Pair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00559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BRI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ERI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CRI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3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GEC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</a:tr>
              <a:tr h="686334">
                <a:tc vMerge="1">
                  <a:txBody>
                    <a:bodyPr/>
                    <a:lstStyle/>
                    <a:p>
                      <a:pPr algn="l" fontAlgn="b"/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Mean Difference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i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</a:t>
                      </a:r>
                      <a:endParaRPr lang="en-US" sz="2800" b="1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Mean Difference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</a:t>
                      </a:r>
                      <a:endParaRPr lang="en-US" sz="2800" b="1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Mean Difference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</a:t>
                      </a:r>
                      <a:endParaRPr lang="en-US" sz="2800" b="1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Mean Difference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</a:t>
                      </a:r>
                      <a:endParaRPr lang="en-US" sz="2800" b="1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</a:tr>
              <a:tr h="64062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Parent/Parent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567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Clinical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1.77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.14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2.37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.18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1.53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.15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2.02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.20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7649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TD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.52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.13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.34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.04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.27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.03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.46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.05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676169">
                <a:tc gridSpan="10"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</a:rPr>
                        <a:t>Teacher/Teacher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618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Clinical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.39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.03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.13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.01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.04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.00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.03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.00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7649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TD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1.22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.13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1.20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.13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.94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.10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1.14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.12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61767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solidFill>
                            <a:srgbClr val="005596"/>
                          </a:solidFill>
                          <a:effectLst/>
                        </a:rPr>
                        <a:t>Parent/Teacher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9642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Clinical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.75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.05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3.34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.27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3.12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.28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3.07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.28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7649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TD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1.90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.21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2.18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.24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1.84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.20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1.93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.21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685423">
                <a:tc gridSpan="10">
                  <a:txBody>
                    <a:bodyPr/>
                    <a:lstStyle/>
                    <a:p>
                      <a:pPr marL="0" marR="0" indent="0" algn="l" defTabSz="438912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Parent/Self-Report</a:t>
                      </a:r>
                      <a:endParaRPr lang="en-US" sz="2800" b="1" i="0" u="none" strike="noStrike" dirty="0" smtClean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38912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i="0" u="none" strike="noStrike" dirty="0" smtClean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2055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Clinical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.57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.05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1.86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.16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3.58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.33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3.25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.33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7649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TD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1.45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.15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.99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.11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1.47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.15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1.41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.15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661296">
                <a:tc gridSpan="3">
                  <a:txBody>
                    <a:bodyPr/>
                    <a:lstStyle/>
                    <a:p>
                      <a:pPr marL="0" marR="0" indent="0" algn="l" defTabSz="438912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Teacher/Self-Report</a:t>
                      </a:r>
                      <a:endParaRPr lang="en-US" sz="2800" b="1" i="0" u="none" strike="noStrike" dirty="0" smtClean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6">
                  <a:txBody>
                    <a:bodyPr/>
                    <a:lstStyle/>
                    <a:p>
                      <a:pPr marL="0" marR="0" indent="0" algn="l" defTabSz="438912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i="0" u="none" strike="noStrike" dirty="0" smtClean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5029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rgbClr val="005596"/>
                          </a:solidFill>
                          <a:effectLst/>
                        </a:rPr>
                        <a:t>Clinical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2.57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.24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3.21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.29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2.57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.23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2.62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.26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76494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TD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1.17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.13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2.28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.25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1.41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.15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1.76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.19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801841"/>
              </p:ext>
            </p:extLst>
          </p:nvPr>
        </p:nvGraphicFramePr>
        <p:xfrm>
          <a:off x="554293" y="25360215"/>
          <a:ext cx="13824160" cy="7022696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3545759"/>
                <a:gridCol w="10278401"/>
              </a:tblGrid>
              <a:tr h="12321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3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BRIEF2 Indexes/Composite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74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32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Behavior Regulation Index (BRI)</a:t>
                      </a:r>
                      <a:endParaRPr lang="en-US" sz="32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Regulate and monitor behavior effectively, reflecting inhibitory control and self-monitoring.</a:t>
                      </a:r>
                      <a:endParaRPr lang="en-US" sz="32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6813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32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Emotion</a:t>
                      </a:r>
                      <a:r>
                        <a:rPr lang="en-US" sz="3200" u="none" strike="noStrike" baseline="0" dirty="0" smtClean="0">
                          <a:solidFill>
                            <a:srgbClr val="005596"/>
                          </a:solidFill>
                          <a:effectLst/>
                        </a:rPr>
                        <a:t> Regulation Index (ERI)</a:t>
                      </a:r>
                      <a:endParaRPr lang="en-US" sz="32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Regulate emotional responses, adapt to changes and shift set appropriately reflecting the Shift and Emotional Control scales.</a:t>
                      </a:r>
                      <a:endParaRPr lang="en-US" sz="32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8967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32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Cognitive Regulation</a:t>
                      </a:r>
                      <a:r>
                        <a:rPr lang="en-US" sz="3200" u="none" strike="noStrike" baseline="0" dirty="0" smtClean="0">
                          <a:solidFill>
                            <a:srgbClr val="005596"/>
                          </a:solidFill>
                          <a:effectLst/>
                        </a:rPr>
                        <a:t> Index (CRI)</a:t>
                      </a:r>
                      <a:endParaRPr lang="en-US" sz="32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Control and manage cognitive processes; to initiate, plan, organize and monitor problem solve effectively, holding goals and plans in working memory.</a:t>
                      </a:r>
                      <a:endParaRPr lang="en-US" sz="32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64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32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Global Executive Composite</a:t>
                      </a:r>
                    </a:p>
                    <a:p>
                      <a:pPr algn="l" fontAlgn="ctr"/>
                      <a:r>
                        <a:rPr lang="en-US" sz="32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(GEC)</a:t>
                      </a:r>
                      <a:endParaRPr lang="en-US" sz="32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Overall summary incorporating all aspects of executive functioning captured on the BRIEF-2.</a:t>
                      </a:r>
                      <a:endParaRPr lang="en-US" sz="32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225623"/>
              </p:ext>
            </p:extLst>
          </p:nvPr>
        </p:nvGraphicFramePr>
        <p:xfrm>
          <a:off x="560612" y="14916581"/>
          <a:ext cx="14020807" cy="546492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889720"/>
                <a:gridCol w="1444032"/>
                <a:gridCol w="1257300"/>
                <a:gridCol w="1440900"/>
                <a:gridCol w="1141265"/>
                <a:gridCol w="1141265"/>
                <a:gridCol w="1141265"/>
                <a:gridCol w="1141265"/>
                <a:gridCol w="1141265"/>
                <a:gridCol w="1141265"/>
                <a:gridCol w="1141265"/>
              </a:tblGrid>
              <a:tr h="919651">
                <a:tc rowSpan="2">
                  <a:txBody>
                    <a:bodyPr/>
                    <a:lstStyle/>
                    <a:p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559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Parent/</a:t>
                      </a:r>
                    </a:p>
                    <a:p>
                      <a:pPr algn="ctr" fontAlgn="b"/>
                      <a:r>
                        <a:rPr lang="en-US" sz="2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Parent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Teacher/</a:t>
                      </a:r>
                    </a:p>
                    <a:p>
                      <a:pPr algn="ctr" fontAlgn="b"/>
                      <a:r>
                        <a:rPr lang="en-US" sz="2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Teacher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559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Parent/</a:t>
                      </a:r>
                    </a:p>
                    <a:p>
                      <a:pPr algn="ctr" fontAlgn="b"/>
                      <a:r>
                        <a:rPr lang="en-US" sz="2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Teacher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559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Parent/</a:t>
                      </a:r>
                    </a:p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Self-Report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Teacher/</a:t>
                      </a:r>
                    </a:p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Self-Report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</a:tr>
              <a:tr h="5683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TD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TD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TD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TD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TD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5596"/>
                    </a:solidFill>
                  </a:tcPr>
                </a:tc>
              </a:tr>
              <a:tr h="5683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 </a:t>
                      </a:r>
                      <a:r>
                        <a:rPr lang="en-US" sz="2800" b="1" i="1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n</a:t>
                      </a:r>
                      <a:endParaRPr lang="en-US" sz="2800" b="1" i="1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287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149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583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115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1,426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632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458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472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343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372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661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 Gender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83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 Male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64.8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46.3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71.2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50.4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68.5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47.2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59.0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48.3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56.7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47.3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83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 Female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35.2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53.7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28.8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49.6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31.5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52.8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41.0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51.7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41.3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52.7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8380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</a:rPr>
                        <a:t> Age (years)</a:t>
                      </a:r>
                      <a:endParaRPr lang="en-US" sz="2800" b="1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83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1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 M</a:t>
                      </a:r>
                      <a:endParaRPr lang="en-US" sz="2800" b="0" i="1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11.4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10.8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12.4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13.9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11.0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11.5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14.7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14.6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14.4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14.6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83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1" u="none" strike="noStrike" dirty="0" smtClean="0">
                          <a:solidFill>
                            <a:srgbClr val="005596"/>
                          </a:solidFill>
                          <a:effectLst/>
                        </a:rPr>
                        <a:t> SD</a:t>
                      </a:r>
                      <a:endParaRPr lang="en-US" sz="2800" b="0" i="1" u="none" strike="noStrike" dirty="0">
                        <a:solidFill>
                          <a:srgbClr val="00559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3.4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3.8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3.2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3.0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3.4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4.0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2.1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2.3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2.1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5596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2.3</a:t>
                      </a:r>
                      <a:endParaRPr lang="en-US" sz="2800" b="0" i="0" u="none" strike="noStrike" dirty="0">
                        <a:solidFill>
                          <a:srgbClr val="005596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ical Poster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75000"/>
          </a:schemeClr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0CDA158F-BD11-4947-AD81-47123E717BAC}" vid="{D7EF840D-21B4-42C8-9035-CFD5E088B4D5}"/>
    </a:ext>
  </a:extLst>
</a:theme>
</file>

<file path=ppt/theme/theme2.xml><?xml version="1.0" encoding="utf-8"?>
<a:theme xmlns:a="http://schemas.openxmlformats.org/drawingml/2006/main" name="Office Theme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451A831-6165-46D3-80FA-B53FDB37F9E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1118</Words>
  <Application>Microsoft Office PowerPoint</Application>
  <PresentationFormat>Custom</PresentationFormat>
  <Paragraphs>370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Medical Poster</vt:lpstr>
      <vt:lpstr>Behavior Rating Inventory of Executive Function (BRIEF2):  Analyzing and Interpreting Ratings from Multiple Raters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2015-01-22T15:04:31Z</dcterms:created>
  <dcterms:modified xsi:type="dcterms:W3CDTF">2016-01-18T13:33:21Z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TC040010579991</vt:lpwstr>
  </property>
</Properties>
</file>